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3" r:id="rId3"/>
    <p:sldId id="257" r:id="rId4"/>
    <p:sldId id="278" r:id="rId5"/>
    <p:sldId id="279" r:id="rId6"/>
    <p:sldId id="291" r:id="rId7"/>
    <p:sldId id="292" r:id="rId8"/>
    <p:sldId id="281" r:id="rId9"/>
    <p:sldId id="298" r:id="rId10"/>
    <p:sldId id="282" r:id="rId11"/>
    <p:sldId id="296" r:id="rId12"/>
    <p:sldId id="259" r:id="rId13"/>
    <p:sldId id="258" r:id="rId14"/>
    <p:sldId id="285" r:id="rId15"/>
    <p:sldId id="261" r:id="rId16"/>
    <p:sldId id="262" r:id="rId17"/>
    <p:sldId id="263" r:id="rId18"/>
    <p:sldId id="264" r:id="rId19"/>
    <p:sldId id="265" r:id="rId20"/>
    <p:sldId id="299" r:id="rId21"/>
    <p:sldId id="269" r:id="rId22"/>
    <p:sldId id="270" r:id="rId23"/>
    <p:sldId id="271" r:id="rId24"/>
    <p:sldId id="287" r:id="rId25"/>
    <p:sldId id="289" r:id="rId26"/>
    <p:sldId id="290" r:id="rId27"/>
    <p:sldId id="272" r:id="rId28"/>
    <p:sldId id="273" r:id="rId29"/>
    <p:sldId id="274" r:id="rId30"/>
    <p:sldId id="294" r:id="rId31"/>
    <p:sldId id="295" r:id="rId32"/>
    <p:sldId id="275" r:id="rId33"/>
    <p:sldId id="276" r:id="rId34"/>
    <p:sldId id="286" r:id="rId35"/>
    <p:sldId id="288" r:id="rId36"/>
    <p:sldId id="283" r:id="rId37"/>
    <p:sldId id="284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7087" autoAdjust="0"/>
  </p:normalViewPr>
  <p:slideViewPr>
    <p:cSldViewPr snapToGrid="0">
      <p:cViewPr varScale="1">
        <p:scale>
          <a:sx n="54" d="100"/>
          <a:sy n="54" d="100"/>
        </p:scale>
        <p:origin x="1058" y="14"/>
      </p:cViewPr>
      <p:guideLst/>
    </p:cSldViewPr>
  </p:slideViewPr>
  <p:outlineViewPr>
    <p:cViewPr>
      <p:scale>
        <a:sx n="33" d="100"/>
        <a:sy n="33" d="100"/>
      </p:scale>
      <p:origin x="0" y="-175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0D008-C73D-4C5B-A9DE-E32B4AFE5B1C}" type="datetimeFigureOut">
              <a:rPr lang="ca-ES" smtClean="0"/>
              <a:t>5/3/2018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CA920-75A4-429A-BE6D-453D29DADB9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81552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CA920-75A4-429A-BE6D-453D29DADB95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6739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Great flexibility scaling, each service can be scaled in the required level independently.</a:t>
            </a:r>
          </a:p>
          <a:p>
            <a:r>
              <a:rPr lang="en-US" noProof="0" dirty="0"/>
              <a:t>Current </a:t>
            </a:r>
            <a:r>
              <a:rPr lang="en-US" noProof="0" dirty="0" err="1"/>
              <a:t>tecnologies</a:t>
            </a:r>
            <a:r>
              <a:rPr lang="en-US" noProof="0" dirty="0"/>
              <a:t> allows to scale very easily our microservices</a:t>
            </a:r>
          </a:p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CA920-75A4-429A-BE6D-453D29DADB95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3984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_uae@plainconcepts.com" TargetMode="Externa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_us@plainconcepts.com" TargetMode="External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07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inMarca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9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6858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747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73960" cy="68580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762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41466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2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68580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887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6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  <p:sp>
        <p:nvSpPr>
          <p:cNvPr id="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902033" y="2646375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bg2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Gracias!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902033" y="3398850"/>
            <a:ext cx="4791456" cy="2137654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rgbClr val="00AAD5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44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902033" y="2646375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tx1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902033" y="3398850"/>
            <a:ext cx="4791456" cy="2137654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rgbClr val="00AAD5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3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iti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06" y="1708157"/>
            <a:ext cx="1905000" cy="1905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853222" y="1242580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Barcelona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8" y="1708157"/>
            <a:ext cx="1905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9" y="1708157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90" y="1708157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06" y="3371251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47" y="3371251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8" y="3371251"/>
            <a:ext cx="1905000" cy="1905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201670" y="1242580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Bilbao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6313" y="5251199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tx2"/>
                </a:solidFill>
                <a:latin typeface="+mj-lt"/>
              </a:rPr>
              <a:t>Dubai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19405" y="525119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London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99882" y="124257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Madrid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14812" y="525120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Seattle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478284" y="1249672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Sevilla</a:t>
            </a:r>
            <a:endParaRPr lang="es-E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07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arcelo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45432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AAD5"/>
                </a:solidFill>
                <a:latin typeface="+mj-lt"/>
                <a:hlinkClick r:id="rId5"/>
              </a:rPr>
              <a:t>Info@plainconcepts.com</a:t>
            </a:r>
            <a:endParaRPr lang="es-ES" sz="2000" dirty="0">
              <a:solidFill>
                <a:srgbClr val="00AAD5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chemeClr val="tx2"/>
                </a:solidFill>
                <a:latin typeface="+mj-lt"/>
              </a:rPr>
              <a:t>Avinguda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 Josep </a:t>
            </a:r>
            <a:r>
              <a:rPr lang="es-ES" sz="2000" dirty="0" err="1">
                <a:solidFill>
                  <a:schemeClr val="tx2"/>
                </a:solidFill>
                <a:latin typeface="+mj-lt"/>
              </a:rPr>
              <a:t>Tarradellas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, 10, 6º 1ª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 08029 Barcelona, España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+34 93 3607 114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AAD5"/>
                </a:solidFill>
                <a:latin typeface="+mj-lt"/>
              </a:rPr>
              <a:t>Barcelona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060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ilba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3158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00AAD5"/>
                </a:solidFill>
                <a:latin typeface="+mj-lt"/>
                <a:hlinkClick r:id="rId5"/>
              </a:rPr>
              <a:t>Info@plainconcepts.com</a:t>
            </a:r>
            <a:endParaRPr lang="es-ES" sz="2000" dirty="0">
              <a:solidFill>
                <a:srgbClr val="00AAD5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Nervión 3, Planta 6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48001 Bilbao, España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+34 94 6008 168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AAD5"/>
                </a:solidFill>
                <a:latin typeface="+mj-lt"/>
              </a:rPr>
              <a:t>Bilbao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83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4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dub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3647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  <a:hlinkClick r:id="rId5"/>
              </a:rPr>
              <a:t>Info_uae@plainconcepts.com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chemeClr val="tx2"/>
                </a:solidFill>
                <a:latin typeface="+mj-lt"/>
              </a:rPr>
              <a:t>Dubai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 Internet City, </a:t>
            </a:r>
            <a:r>
              <a:rPr lang="es-ES" sz="2000" dirty="0" err="1">
                <a:solidFill>
                  <a:schemeClr val="tx2"/>
                </a:solidFill>
                <a:latin typeface="+mj-lt"/>
              </a:rPr>
              <a:t>Building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73030 </a:t>
            </a:r>
            <a:r>
              <a:rPr lang="es-ES" sz="2000" dirty="0" err="1">
                <a:solidFill>
                  <a:schemeClr val="tx2"/>
                </a:solidFill>
                <a:latin typeface="+mj-lt"/>
              </a:rPr>
              <a:t>Bubai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+971 4 551 6653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rgbClr val="00AAD5"/>
                </a:solidFill>
                <a:latin typeface="+mj-lt"/>
              </a:rPr>
              <a:t>Dubai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4465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nd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3211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  <a:hlinkClick r:id="rId5"/>
              </a:rPr>
              <a:t>Info@plainconcepts.com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chemeClr val="tx2"/>
                </a:solidFill>
                <a:latin typeface="+mj-lt"/>
              </a:rPr>
              <a:t>Holden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chemeClr val="tx2"/>
                </a:solidFill>
                <a:latin typeface="+mj-lt"/>
              </a:rPr>
              <a:t>House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, 57</a:t>
            </a:r>
          </a:p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chemeClr val="tx2"/>
                </a:solidFill>
                <a:latin typeface="+mj-lt"/>
              </a:rPr>
              <a:t>Rathbone</a:t>
            </a:r>
            <a:r>
              <a:rPr lang="es-ES" sz="2000" dirty="0">
                <a:solidFill>
                  <a:schemeClr val="tx2"/>
                </a:solidFill>
                <a:latin typeface="+mj-lt"/>
              </a:rPr>
              <a:t> Place, W1T 1JU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London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AAD5"/>
                </a:solidFill>
                <a:latin typeface="+mj-lt"/>
              </a:rPr>
              <a:t>London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0918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mad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43011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  <a:hlinkClick r:id="rId5"/>
              </a:rPr>
              <a:t>Info@plainconcepts.com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Paseo de la Castellana 163, 10º Izq.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 28046 Madrid,  España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+34 91 5346 836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AAD5"/>
                </a:solidFill>
                <a:latin typeface="+mj-lt"/>
              </a:rPr>
              <a:t>Madrid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298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eat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00025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39549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  <a:hlinkClick r:id="rId5"/>
              </a:rPr>
              <a:t>Info_us@plainconcepts.com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1511, Third Ave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 Seattle WA 98101, Washington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+1 206 708 1285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2400" dirty="0">
                <a:solidFill>
                  <a:srgbClr val="00AAD5"/>
                </a:solidFill>
                <a:latin typeface="+mj-lt"/>
              </a:rPr>
              <a:t>Seattle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69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ev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11" y="-688888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0" y="2104160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82284" y="2837817"/>
            <a:ext cx="364234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  <a:hlinkClick r:id="rId5"/>
              </a:rPr>
              <a:t>Info@plainconcepts.com</a:t>
            </a:r>
            <a:endParaRPr lang="es-ES" sz="20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Avenida de la innovación s/n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Edificio Renta Sevilla 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Planta 3 A,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2"/>
                </a:solidFill>
                <a:latin typeface="+mj-lt"/>
              </a:rPr>
              <a:t>41020 Sevilla, España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58885" y="2135648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AAD5"/>
                </a:solidFill>
                <a:latin typeface="+mj-lt"/>
              </a:rPr>
              <a:t>Sevilla</a:t>
            </a:r>
            <a:endParaRPr lang="es-ES" dirty="0">
              <a:solidFill>
                <a:srgbClr val="00AA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080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99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5" y="466116"/>
            <a:ext cx="5077548" cy="5077548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71910" y="3530663"/>
            <a:ext cx="4947734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600" b="0" cap="all" baseline="0">
                <a:solidFill>
                  <a:srgbClr val="00AAD5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r>
              <a:rPr lang="es-ES" sz="1800" dirty="0" err="1"/>
              <a:t>text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379724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  <p15:guide id="0" pos="719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955800" y="3106728"/>
            <a:ext cx="7939949" cy="461665"/>
          </a:xfrm>
        </p:spPr>
        <p:txBody>
          <a:bodyPr anchor="ctr">
            <a:spAutoFit/>
          </a:bodyPr>
          <a:lstStyle>
            <a:lvl1pPr marL="0" indent="0" algn="l">
              <a:buNone/>
              <a:defRPr sz="2400" cap="all" baseline="0">
                <a:solidFill>
                  <a:srgbClr val="00AAD5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8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85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07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9522823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9522823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09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4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5" r:id="rId2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Raleway Ligh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microservice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-sanz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E312AF-CE81-493F-95A0-213221814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microservice approach has emerged from real-world use, taking our better understanding of systems and architecture to do SOA well. So you should instead think of microservices as a specific approach for SOA in the same way that XP or Scrum are specific approaches for Agile software development. </a:t>
            </a:r>
          </a:p>
          <a:p>
            <a:endParaRPr lang="en-US" sz="1400" dirty="0"/>
          </a:p>
          <a:p>
            <a:r>
              <a:rPr lang="en-US" sz="1200" dirty="0"/>
              <a:t>(From Sam Newman, Building microservices).</a:t>
            </a:r>
            <a:endParaRPr lang="ca-E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D7237-2BAD-40B0-A0A0-43764773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0022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6C28824-D05C-4C9D-997F-E6EAF001E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51" y="2907716"/>
            <a:ext cx="5040170" cy="295229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52A7C8-F0C6-4D23-AF1C-121531642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526" y="2190308"/>
            <a:ext cx="9069978" cy="3366561"/>
          </a:xfrm>
        </p:spPr>
        <p:txBody>
          <a:bodyPr/>
          <a:lstStyle/>
          <a:p>
            <a:r>
              <a:rPr lang="en-US" dirty="0"/>
              <a:t>Microservices are small (meaning doing one thing well), autonomous (in terms of lifecycle, evolution, technology…) services that work together. </a:t>
            </a:r>
          </a:p>
          <a:p>
            <a:endParaRPr lang="en-US" dirty="0"/>
          </a:p>
          <a:p>
            <a:r>
              <a:rPr lang="en-US" sz="1200" dirty="0"/>
              <a:t>(Sam Newman, Building microservices, O’Reilly)</a:t>
            </a:r>
            <a:endParaRPr lang="es-ES" sz="1200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2A6703-0A38-491C-8AC0-AADD59AF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What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microservices</a:t>
            </a:r>
            <a:r>
              <a:rPr lang="ca-E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BC3F4-B078-4FE3-BC7A-D60BC1129E12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 err="1">
                <a:hlinkClick r:id="rId3"/>
              </a:rPr>
              <a:t>Fowler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37258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D6304-4111-452E-882F-AC7928E48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5800" y="2922062"/>
            <a:ext cx="7939949" cy="830997"/>
          </a:xfrm>
        </p:spPr>
        <p:txBody>
          <a:bodyPr/>
          <a:lstStyle/>
          <a:p>
            <a:r>
              <a:rPr lang="en-US" noProof="0" dirty="0"/>
              <a:t>Microservices architecture: characteristics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134113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4AB3B3-7EA2-4B08-BFA2-3E101E5D3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Does not mean: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Small number of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noProof="0" dirty="0"/>
              <a:t>It refers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Cohesive: focused on doing one thing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Clear delimited business boundaries (</a:t>
            </a:r>
            <a:r>
              <a:rPr lang="en-US" noProof="0" dirty="0">
                <a:sym typeface="Wingdings" panose="05000000000000000000" pitchFamily="2" charset="2"/>
              </a:rPr>
              <a:t>b</a:t>
            </a:r>
            <a:r>
              <a:rPr lang="en-US" dirty="0" err="1">
                <a:sym typeface="Wingdings" panose="05000000000000000000" pitchFamily="2" charset="2"/>
              </a:rPr>
              <a:t>ounded</a:t>
            </a:r>
            <a:r>
              <a:rPr lang="en-US" dirty="0">
                <a:sym typeface="Wingdings" panose="05000000000000000000" pitchFamily="2" charset="2"/>
              </a:rPr>
              <a:t> contexts </a:t>
            </a:r>
            <a:r>
              <a:rPr lang="en-US" noProof="0" dirty="0"/>
              <a:t>)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7D83D5-F244-425B-8AAC-8B51EF5E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Small</a:t>
            </a:r>
          </a:p>
        </p:txBody>
      </p:sp>
    </p:spTree>
    <p:extLst>
      <p:ext uri="{BB962C8B-B14F-4D97-AF65-F5344CB8AC3E}">
        <p14:creationId xmlns:p14="http://schemas.microsoft.com/office/powerpoint/2010/main" val="187515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27660-A241-438C-8365-F7A01627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82" y="2779900"/>
            <a:ext cx="6223590" cy="3110537"/>
          </a:xfrm>
        </p:spPr>
        <p:txBody>
          <a:bodyPr/>
          <a:lstStyle/>
          <a:p>
            <a:r>
              <a:rPr lang="en-US" dirty="0"/>
              <a:t>A couple of hints about the size from the industry: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be managed by one team </a:t>
            </a:r>
            <a:r>
              <a:rPr lang="en-US" dirty="0">
                <a:sym typeface="Wingdings" panose="05000000000000000000" pitchFamily="2" charset="2"/>
              </a:rPr>
              <a:t> Aligned to the team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Some teams agree is small in time development (i.e. some weeks)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B4B29-CD29-4A21-980B-8E2BE89D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Small</a:t>
            </a:r>
            <a:endParaRPr lang="ca-ES" dirty="0"/>
          </a:p>
        </p:txBody>
      </p:sp>
      <p:pic>
        <p:nvPicPr>
          <p:cNvPr id="1026" name="Picture 2" descr="Resultado de imagen de amazon 2 pizza team">
            <a:extLst>
              <a:ext uri="{FF2B5EF4-FFF2-40B4-BE49-F238E27FC236}">
                <a16:creationId xmlns:a16="http://schemas.microsoft.com/office/drawing/2014/main" id="{985544AF-0D21-48C2-B570-F64693B6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75" y="1591379"/>
            <a:ext cx="4299058" cy="42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20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 CD vsts">
            <a:extLst>
              <a:ext uri="{FF2B5EF4-FFF2-40B4-BE49-F238E27FC236}">
                <a16:creationId xmlns:a16="http://schemas.microsoft.com/office/drawing/2014/main" id="{4D85F697-F424-4C07-B13D-A220E49B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25" y="1238582"/>
            <a:ext cx="75438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F11DEE-1E9E-4818-94EE-37497378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27" y="3640803"/>
            <a:ext cx="9522823" cy="3030903"/>
          </a:xfrm>
        </p:spPr>
        <p:txBody>
          <a:bodyPr>
            <a:normAutofit/>
          </a:bodyPr>
          <a:lstStyle/>
          <a:p>
            <a:r>
              <a:rPr lang="en-US" noProof="0" dirty="0"/>
              <a:t>It might be deployed as an isolated service.</a:t>
            </a:r>
          </a:p>
          <a:p>
            <a:endParaRPr lang="en-US" noProof="0" dirty="0"/>
          </a:p>
          <a:p>
            <a:r>
              <a:rPr lang="en-US" noProof="0" dirty="0"/>
              <a:t>All communication between the services themselves</a:t>
            </a:r>
          </a:p>
          <a:p>
            <a:r>
              <a:rPr lang="en-US" noProof="0" dirty="0"/>
              <a:t>are via network calls to enforce separation between the services. </a:t>
            </a:r>
          </a:p>
          <a:p>
            <a:endParaRPr lang="en-US" noProof="0" dirty="0"/>
          </a:p>
          <a:p>
            <a:r>
              <a:rPr lang="en-US" dirty="0"/>
              <a:t>S</a:t>
            </a:r>
            <a:r>
              <a:rPr lang="en-US" noProof="0" dirty="0" err="1"/>
              <a:t>ervices</a:t>
            </a:r>
            <a:r>
              <a:rPr lang="en-US" noProof="0" dirty="0"/>
              <a:t> change independently of each other, and </a:t>
            </a:r>
            <a:r>
              <a:rPr lang="en-US" dirty="0"/>
              <a:t>are</a:t>
            </a:r>
            <a:r>
              <a:rPr lang="en-US" noProof="0" dirty="0"/>
              <a:t> deployed without requiring consumers to change.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79224-3316-4770-A582-A153DE2F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68" y="1120501"/>
            <a:ext cx="9514119" cy="766355"/>
          </a:xfrm>
        </p:spPr>
        <p:txBody>
          <a:bodyPr/>
          <a:lstStyle/>
          <a:p>
            <a:r>
              <a:rPr lang="en-US" noProof="0" dirty="0"/>
              <a:t>Autonomous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056F5-FC34-4461-AEB7-5ED91B3BDEA3}"/>
              </a:ext>
            </a:extLst>
          </p:cNvPr>
          <p:cNvSpPr txBox="1"/>
          <p:nvPr/>
        </p:nvSpPr>
        <p:spPr>
          <a:xfrm>
            <a:off x="924627" y="4167706"/>
            <a:ext cx="12269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golden rule: </a:t>
            </a:r>
          </a:p>
          <a:p>
            <a:r>
              <a:rPr lang="en-US" dirty="0"/>
              <a:t>“Can you make a change to a service and deploy it by itself without changing anything else? “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134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7183DC-5DD8-4AD5-A696-5AEF58A5C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526" y="2568506"/>
            <a:ext cx="9743372" cy="3030903"/>
          </a:xfrm>
        </p:spPr>
        <p:txBody>
          <a:bodyPr/>
          <a:lstStyle/>
          <a:p>
            <a:r>
              <a:rPr lang="en-US" noProof="0" dirty="0"/>
              <a:t>Use the right tool for each job</a:t>
            </a:r>
          </a:p>
          <a:p>
            <a:endParaRPr lang="en-US" noProof="0" dirty="0"/>
          </a:p>
          <a:p>
            <a:r>
              <a:rPr lang="en-US" noProof="0" dirty="0"/>
              <a:t>Freedom for the teams to decide what fits better for them</a:t>
            </a:r>
          </a:p>
          <a:p>
            <a:endParaRPr lang="en-US" noProof="0" dirty="0"/>
          </a:p>
          <a:p>
            <a:r>
              <a:rPr lang="en-US" noProof="0" dirty="0"/>
              <a:t>Easy to start in new technologies (small services/impact)</a:t>
            </a:r>
          </a:p>
          <a:p>
            <a:endParaRPr lang="en-US" noProof="0" dirty="0"/>
          </a:p>
          <a:p>
            <a:r>
              <a:rPr lang="en-US" b="1" noProof="0" dirty="0"/>
              <a:t>Be careful:</a:t>
            </a:r>
          </a:p>
          <a:p>
            <a:r>
              <a:rPr lang="en-US" noProof="0" dirty="0"/>
              <a:t>The more technologies used, the more overhead for our organization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A6F2D5-9D8A-4969-A2BC-3724C90D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Technology Heterogeneity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5B2CF-51B5-43F1-A46C-D7514FEF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114" y="2236038"/>
            <a:ext cx="3539867" cy="891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B8825-8F13-4CD6-AAE7-9E57FDDD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52" y="4989667"/>
            <a:ext cx="3458129" cy="911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780E0-7DE1-4D14-9709-7FFA7B9E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3" y="3297554"/>
            <a:ext cx="3548825" cy="9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D08E3E-B57E-452F-B158-5C56D8DF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If one component fails, the rest of the System does not collapse.</a:t>
            </a:r>
          </a:p>
          <a:p>
            <a:endParaRPr lang="en-US" noProof="0" dirty="0"/>
          </a:p>
          <a:p>
            <a:r>
              <a:rPr lang="en-US" noProof="0" dirty="0"/>
              <a:t>Counter example: monolithic application, one part fails, the whole application fails.</a:t>
            </a:r>
          </a:p>
          <a:p>
            <a:endParaRPr lang="en-US" noProof="0" dirty="0"/>
          </a:p>
          <a:p>
            <a:r>
              <a:rPr lang="en-US" b="1" dirty="0"/>
              <a:t>Be careful:</a:t>
            </a:r>
            <a:endParaRPr lang="en-US" noProof="0" dirty="0"/>
          </a:p>
          <a:p>
            <a:r>
              <a:rPr lang="en-US" noProof="0" dirty="0"/>
              <a:t>MSA favors take resilience strategies, BUT they are not for free and must be taken into account during development.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3B04F-8075-4D61-A59B-478BAE6B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Resilience</a:t>
            </a:r>
          </a:p>
        </p:txBody>
      </p:sp>
    </p:spTree>
    <p:extLst>
      <p:ext uri="{BB962C8B-B14F-4D97-AF65-F5344CB8AC3E}">
        <p14:creationId xmlns:p14="http://schemas.microsoft.com/office/powerpoint/2010/main" val="316605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C27A4-C4BF-41B2-8491-EB2CEABF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Scaling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5" name="Picture 4" descr="A picture containing object, gallery&#10;&#10;Description generated with very high confidence">
            <a:extLst>
              <a:ext uri="{FF2B5EF4-FFF2-40B4-BE49-F238E27FC236}">
                <a16:creationId xmlns:a16="http://schemas.microsoft.com/office/drawing/2014/main" id="{3DA2A58A-DB31-49F3-96B1-D933015D9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65" y="1686888"/>
            <a:ext cx="6477234" cy="396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12E6B-DC3F-4E90-A7D1-201BD102DC6F}"/>
              </a:ext>
            </a:extLst>
          </p:cNvPr>
          <p:cNvSpPr txBox="1"/>
          <p:nvPr/>
        </p:nvSpPr>
        <p:spPr>
          <a:xfrm>
            <a:off x="4770474" y="5918791"/>
            <a:ext cx="38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Picture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>
                <a:hlinkClick r:id="rId4"/>
              </a:rPr>
              <a:t>Fowler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3283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2E3D6F-3F29-4EA5-8D1E-50FBC3BE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Ease of deployment: </a:t>
            </a:r>
            <a:r>
              <a:rPr lang="en-US" noProof="0" dirty="0"/>
              <a:t>IF we maintain the services louse coupled and with the ability to be deployed isolate. It is more easy</a:t>
            </a:r>
            <a:r>
              <a:rPr lang="en-US" dirty="0"/>
              <a:t> to </a:t>
            </a:r>
            <a:r>
              <a:rPr lang="en-US" u="sng" dirty="0"/>
              <a:t>deploy more often and in the hardware that best matches the requirements.</a:t>
            </a:r>
            <a:endParaRPr lang="en-US" u="sng" noProof="0" dirty="0"/>
          </a:p>
          <a:p>
            <a:endParaRPr lang="en-US" noProof="0" dirty="0"/>
          </a:p>
          <a:p>
            <a:r>
              <a:rPr lang="en-US" b="1" dirty="0"/>
              <a:t>Organizational Alignment : </a:t>
            </a:r>
            <a:r>
              <a:rPr lang="en-US" dirty="0"/>
              <a:t>large teams sharing code base are problematic. </a:t>
            </a:r>
            <a:r>
              <a:rPr lang="en-US" u="sng" dirty="0"/>
              <a:t>One small team on service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noProof="0" dirty="0"/>
              <a:t>Ease of replacement</a:t>
            </a:r>
            <a:r>
              <a:rPr lang="en-US" b="1" dirty="0"/>
              <a:t>:  </a:t>
            </a:r>
            <a:r>
              <a:rPr lang="en-US" u="sng" dirty="0"/>
              <a:t>Comfortable rewriting services </a:t>
            </a:r>
            <a:r>
              <a:rPr lang="en-US" dirty="0"/>
              <a:t>or removing one when it is not needed anymore, in contrast with typical large codebases.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DB3-2693-4720-A68B-120BFBBA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52088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Full-</a:t>
            </a:r>
            <a:r>
              <a:rPr lang="ca-ES" dirty="0" err="1"/>
              <a:t>stack</a:t>
            </a:r>
            <a:r>
              <a:rPr lang="ca-ES" dirty="0"/>
              <a:t> </a:t>
            </a:r>
            <a:r>
              <a:rPr lang="ca-ES" dirty="0" err="1"/>
              <a:t>developer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 &amp; </a:t>
            </a:r>
            <a:r>
              <a:rPr lang="ca-ES" dirty="0" err="1"/>
              <a:t>Cloud</a:t>
            </a:r>
            <a:r>
              <a:rPr lang="ca-ES" dirty="0"/>
              <a:t> </a:t>
            </a:r>
            <a:r>
              <a:rPr lang="ca-ES" dirty="0" err="1"/>
              <a:t>solutions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rtomas@plainconcepts.com</a:t>
            </a:r>
          </a:p>
          <a:p>
            <a:endParaRPr lang="ca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Ramón Tomás	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988694CE-5C6F-43E7-8036-ECE681D30A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196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Software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Experience in pharma diagnostics, homeland security and travel industries</a:t>
            </a:r>
          </a:p>
          <a:p>
            <a:endParaRPr lang="en-US" noProof="0" dirty="0">
              <a:hlinkClick r:id="rId3"/>
            </a:endParaRPr>
          </a:p>
          <a:p>
            <a:r>
              <a:rPr lang="en-US" noProof="0" dirty="0">
                <a:hlinkClick r:id="rId3"/>
              </a:rPr>
              <a:t>https://www.linkedin.com/in/david-sanz/</a:t>
            </a:r>
            <a:endParaRPr lang="en-US" noProof="0" dirty="0"/>
          </a:p>
          <a:p>
            <a:r>
              <a:rPr lang="en-US" noProof="0" dirty="0"/>
              <a:t>dsanz@plainconcepts.com</a:t>
            </a:r>
          </a:p>
          <a:p>
            <a:endParaRPr lang="en-US" noProof="0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Consultant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Software </a:t>
            </a:r>
            <a:r>
              <a:rPr lang="en-US" u="sng" noProof="0" dirty="0"/>
              <a:t>Developme</a:t>
            </a:r>
            <a:r>
              <a:rPr lang="en-US" noProof="0" dirty="0"/>
              <a:t>nt Engineer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@</a:t>
            </a:r>
            <a:r>
              <a:rPr lang="en-US" noProof="0" dirty="0" err="1"/>
              <a:t>dsrodenas</a:t>
            </a:r>
            <a:r>
              <a:rPr lang="en-US" noProof="0" dirty="0"/>
              <a:t> (twitter)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0" dirty="0"/>
              <a:t>@ramon_tomas84 (twitter)</a:t>
            </a:r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20968A-025E-42D6-B948-37B24094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Only</a:t>
            </a:r>
            <a:r>
              <a:rPr lang="ca-ES" dirty="0"/>
              <a:t> do </a:t>
            </a:r>
            <a:r>
              <a:rPr lang="ca-ES" dirty="0" err="1"/>
              <a:t>it</a:t>
            </a:r>
            <a:r>
              <a:rPr lang="ca-ES" dirty="0"/>
              <a:t> </a:t>
            </a:r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required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Amazon</a:t>
            </a:r>
            <a:r>
              <a:rPr lang="ca-ES" dirty="0"/>
              <a:t>: 50 </a:t>
            </a:r>
            <a:r>
              <a:rPr lang="ca-ES" dirty="0" err="1"/>
              <a:t>million</a:t>
            </a:r>
            <a:r>
              <a:rPr lang="ca-ES" dirty="0"/>
              <a:t> </a:t>
            </a:r>
            <a:r>
              <a:rPr lang="ca-ES" dirty="0" err="1"/>
              <a:t>deployments</a:t>
            </a:r>
            <a:r>
              <a:rPr lang="ca-ES" dirty="0"/>
              <a:t> </a:t>
            </a:r>
            <a:r>
              <a:rPr lang="ca-ES" dirty="0" err="1"/>
              <a:t>anually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Uber: 2000 </a:t>
            </a:r>
            <a:r>
              <a:rPr lang="ca-ES" dirty="0" err="1"/>
              <a:t>engineers</a:t>
            </a:r>
            <a:r>
              <a:rPr lang="ca-ES" dirty="0"/>
              <a:t>, 1000 </a:t>
            </a:r>
            <a:r>
              <a:rPr lang="ca-ES" dirty="0" err="1"/>
              <a:t>services</a:t>
            </a:r>
            <a:r>
              <a:rPr lang="ca-ES" dirty="0"/>
              <a:t>, 8000 git </a:t>
            </a:r>
            <a:r>
              <a:rPr lang="ca-ES" dirty="0" err="1"/>
              <a:t>repositories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Netflix</a:t>
            </a:r>
            <a:r>
              <a:rPr lang="ca-ES" dirty="0"/>
              <a:t>: 500 </a:t>
            </a:r>
            <a:r>
              <a:rPr lang="ca-ES" dirty="0" err="1"/>
              <a:t>microservices</a:t>
            </a:r>
            <a:r>
              <a:rPr lang="ca-ES" dirty="0"/>
              <a:t>, 2 </a:t>
            </a:r>
            <a:r>
              <a:rPr lang="ca-ES" dirty="0" err="1"/>
              <a:t>billion</a:t>
            </a:r>
            <a:r>
              <a:rPr lang="ca-ES" dirty="0"/>
              <a:t> API </a:t>
            </a:r>
            <a:r>
              <a:rPr lang="ca-ES" dirty="0" err="1"/>
              <a:t>edge</a:t>
            </a:r>
            <a:r>
              <a:rPr lang="ca-ES" dirty="0"/>
              <a:t> </a:t>
            </a:r>
            <a:r>
              <a:rPr lang="ca-ES" dirty="0" err="1"/>
              <a:t>requests</a:t>
            </a:r>
            <a:r>
              <a:rPr lang="ca-ES" dirty="0"/>
              <a:t> </a:t>
            </a:r>
            <a:r>
              <a:rPr lang="ca-ES" dirty="0" err="1"/>
              <a:t>daily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Capital </a:t>
            </a:r>
            <a:r>
              <a:rPr lang="ca-ES" dirty="0" err="1"/>
              <a:t>one</a:t>
            </a:r>
            <a:r>
              <a:rPr lang="ca-ES" dirty="0"/>
              <a:t>: </a:t>
            </a:r>
            <a:r>
              <a:rPr lang="en-US" dirty="0"/>
              <a:t>100s of code commits per day, integration every 15 minutes, QA from once per month to 4 times per day Production release once per sprint</a:t>
            </a:r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D466A-4AC3-4EF8-AA70-B54F64C3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All </a:t>
            </a:r>
            <a:r>
              <a:rPr lang="ca-ES" dirty="0" err="1"/>
              <a:t>this</a:t>
            </a:r>
            <a:r>
              <a:rPr lang="ca-ES" dirty="0"/>
              <a:t> has a cost</a:t>
            </a:r>
          </a:p>
        </p:txBody>
      </p:sp>
    </p:spTree>
    <p:extLst>
      <p:ext uri="{BB962C8B-B14F-4D97-AF65-F5344CB8AC3E}">
        <p14:creationId xmlns:p14="http://schemas.microsoft.com/office/powerpoint/2010/main" val="79024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C5584F-D316-42A4-B6A0-BC2351667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326073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A14D62-2AEB-4FCD-8325-CC563A95A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6" y="508072"/>
            <a:ext cx="2579594" cy="230143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0AC17-A007-4052-A057-844B6E953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container image is a lightweight, stand-alone, executable package of a piece of software that includes everything needed to run it: code, runtime, system tools, system libraries, settings.</a:t>
            </a:r>
          </a:p>
          <a:p>
            <a:endParaRPr lang="en-US" noProof="0" dirty="0"/>
          </a:p>
          <a:p>
            <a:r>
              <a:rPr lang="en-US" noProof="0" dirty="0"/>
              <a:t>An application or process which runs in a container is given the illusion that there are no other processes running outside of its container.</a:t>
            </a:r>
          </a:p>
          <a:p>
            <a:endParaRPr lang="en-US" noProof="0" dirty="0"/>
          </a:p>
          <a:p>
            <a:r>
              <a:rPr lang="en-US" noProof="0" dirty="0"/>
              <a:t>Docker is a company that provides technology for the whole containers environment (creation, storage, deployment…)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D93E0B-01C5-454B-9027-B4BD4BAA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5220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C30AE-81B1-4BB3-98C7-4FAE7B41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480" y="2163111"/>
            <a:ext cx="9522823" cy="3030903"/>
          </a:xfrm>
        </p:spPr>
        <p:txBody>
          <a:bodyPr/>
          <a:lstStyle/>
          <a:p>
            <a:r>
              <a:rPr lang="en-US" noProof="0" dirty="0"/>
              <a:t>Containers and virtual machines have similar resource isolation and allocation benefits, but function differently. Because containers virtualize the operating system instead of hardware, containers are more portable and efficient.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960851-D4E1-4649-9B18-734BD0F1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Container vs Virtual machine</a:t>
            </a:r>
          </a:p>
        </p:txBody>
      </p:sp>
      <p:pic>
        <p:nvPicPr>
          <p:cNvPr id="1026" name="Picture 2" descr="Containers">
            <a:extLst>
              <a:ext uri="{FF2B5EF4-FFF2-40B4-BE49-F238E27FC236}">
                <a16:creationId xmlns:a16="http://schemas.microsoft.com/office/drawing/2014/main" id="{1BAC5403-7428-405E-9116-817AEFF7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29" y="3203643"/>
            <a:ext cx="3059043" cy="27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 machines">
            <a:extLst>
              <a:ext uri="{FF2B5EF4-FFF2-40B4-BE49-F238E27FC236}">
                <a16:creationId xmlns:a16="http://schemas.microsoft.com/office/drawing/2014/main" id="{184EF460-F1E8-4CCC-8828-2D2845EB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43" y="3268038"/>
            <a:ext cx="3003590" cy="2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62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8D63069-8753-4DE3-AE0C-9DEAC0EF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resources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faster to initialize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put more containers than VM in the same host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 composition makes it easier to create new images</a:t>
            </a:r>
          </a:p>
          <a:p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isolation tan for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cannot use another 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7C1E7BA-D2B2-4845-AA7C-751A81CF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vs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11906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AF6D2-0AE1-45D1-8CAD-80DB97CE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824" y="2681920"/>
            <a:ext cx="9522822" cy="3300666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Containers are convenient for the microservices: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Encapsulates the service with all its dependencies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to create, destroy and recycle instances of the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instances per host (“cheap” in resources)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commitment to a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Mature orchestrators (Kubernetes, Docker Swarm, Apache Mesos…)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552C9-F115-43AE-AB13-DF436EC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and containers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CA085-DA39-403C-B331-412BEC289654}"/>
              </a:ext>
            </a:extLst>
          </p:cNvPr>
          <p:cNvSpPr txBox="1"/>
          <p:nvPr/>
        </p:nvSpPr>
        <p:spPr>
          <a:xfrm>
            <a:off x="2190307" y="2228737"/>
            <a:ext cx="7917711" cy="90636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r>
              <a:rPr lang="en-US" sz="2000" i="1" dirty="0"/>
              <a:t>Microservices architecture needs light-weight mechanisms, small independently deployable services, scalability and portability</a:t>
            </a:r>
          </a:p>
        </p:txBody>
      </p:sp>
    </p:spTree>
    <p:extLst>
      <p:ext uri="{BB962C8B-B14F-4D97-AF65-F5344CB8AC3E}">
        <p14:creationId xmlns:p14="http://schemas.microsoft.com/office/powerpoint/2010/main" val="195199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AF6D2-0AE1-45D1-8CAD-80DB97CE5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portable, repeatable environments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tools without installing them (ex. AZ tools, </a:t>
            </a:r>
            <a:r>
              <a:rPr lang="en-US" sz="2000" dirty="0" err="1"/>
              <a:t>.Net</a:t>
            </a:r>
            <a:r>
              <a:rPr lang="en-US" sz="2000" dirty="0"/>
              <a:t> SDK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several applications at the same time with incompatible dependencies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Basically, you can containerize any app </a:t>
            </a:r>
            <a:r>
              <a:rPr lang="en-US" sz="2000"/>
              <a:t>or service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552C9-F115-43AE-AB13-DF436EC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container usages</a:t>
            </a:r>
          </a:p>
        </p:txBody>
      </p:sp>
    </p:spTree>
    <p:extLst>
      <p:ext uri="{BB962C8B-B14F-4D97-AF65-F5344CB8AC3E}">
        <p14:creationId xmlns:p14="http://schemas.microsoft.com/office/powerpoint/2010/main" val="17837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96FBA-52A4-40CA-A15A-F72E7499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617" y="2645924"/>
            <a:ext cx="5972783" cy="3066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Docker images are the basis of containers.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An Image is an ordered collection of root filesystem changes and the corresponding execution parameters for use within a container runtime.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An image typically contains a union of layered filesystems stacked on top of each other. Common </a:t>
            </a:r>
            <a:r>
              <a:rPr lang="en-US" dirty="0"/>
              <a:t>parent images are shared, not duplicated.</a:t>
            </a: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An image does not have state and it never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Find and store images at image repositories (Docker Hub, Azure Container Registry…)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A7B0B-35B5-469D-B363-F854B208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Images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C55173-906C-44C9-89D5-A3F60C2E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6858000"/>
          </a:xfrm>
        </p:spPr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3A5979-E0A1-46A5-8295-5F7FB8CBB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07177"/>
            <a:ext cx="4322324" cy="32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4F882-F018-4200-8E7D-B00FF251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Take a base image to build over it. Two options to build the new image: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Via the docker commit command, </a:t>
            </a:r>
            <a:r>
              <a:rPr lang="en-US" sz="1600" noProof="0" dirty="0">
                <a:sym typeface="Wingdings" panose="05000000000000000000" pitchFamily="2" charset="2"/>
              </a:rPr>
              <a:t>not recommended.</a:t>
            </a:r>
            <a:endParaRPr lang="en-US" sz="1600" noProof="0" dirty="0"/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Via the docker build command with a </a:t>
            </a:r>
            <a:r>
              <a:rPr lang="en-US" sz="1600" noProof="0" dirty="0" err="1"/>
              <a:t>Dockerfile</a:t>
            </a:r>
            <a:r>
              <a:rPr lang="en-US" sz="1600" noProof="0" dirty="0"/>
              <a:t>. The Docker file uses a basic DSL (Domain Specific Language) with instructions for Building Docker images. 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r>
              <a:rPr lang="en-US" sz="1600" noProof="0" dirty="0"/>
              <a:t>Docker file is the recommended approach, It provides a more repeatable, transparent, and idempotent mechanism for creating images.</a:t>
            </a:r>
          </a:p>
          <a:p>
            <a:pPr marL="1276325" lvl="1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733C37-A7B8-4AC8-B716-8C5061CD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create a new image</a:t>
            </a:r>
          </a:p>
        </p:txBody>
      </p:sp>
    </p:spTree>
    <p:extLst>
      <p:ext uri="{BB962C8B-B14F-4D97-AF65-F5344CB8AC3E}">
        <p14:creationId xmlns:p14="http://schemas.microsoft.com/office/powerpoint/2010/main" val="166661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13275-3F3B-4E01-8564-C5026F43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Docker file</a:t>
            </a:r>
          </a:p>
        </p:txBody>
      </p:sp>
      <p:pic>
        <p:nvPicPr>
          <p:cNvPr id="6" name="Content Placeholder 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F587EFFE-1009-420E-8999-8AD8F3FC0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69" y="2344753"/>
            <a:ext cx="5872443" cy="2168493"/>
          </a:xfr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4A40904-7E38-437B-8E17-687B021F81FD}"/>
              </a:ext>
            </a:extLst>
          </p:cNvPr>
          <p:cNvSpPr txBox="1">
            <a:spLocks/>
          </p:cNvSpPr>
          <p:nvPr/>
        </p:nvSpPr>
        <p:spPr>
          <a:xfrm>
            <a:off x="912488" y="2212787"/>
            <a:ext cx="4400657" cy="306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instructions to build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Retrieves a base image and adds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Expose the internal port the container will listen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Bits must be previously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an </a:t>
            </a:r>
            <a:r>
              <a:rPr lang="en-US" dirty="0" err="1"/>
              <a:t>entrypoint</a:t>
            </a:r>
            <a:r>
              <a:rPr lang="en-US" dirty="0"/>
              <a:t> to run the container as an executable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5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F0377E-43ED-463E-ABCF-B046C778B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1910" y="3546052"/>
            <a:ext cx="4947734" cy="338554"/>
          </a:xfrm>
        </p:spPr>
        <p:txBody>
          <a:bodyPr/>
          <a:lstStyle/>
          <a:p>
            <a:r>
              <a:rPr lang="en-US" noProof="0" dirty="0"/>
              <a:t>Introduction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833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562A54B9-DF19-49AF-A53B-D7B1E113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152" y="580951"/>
            <a:ext cx="9514119" cy="766355"/>
          </a:xfrm>
        </p:spPr>
        <p:txBody>
          <a:bodyPr/>
          <a:lstStyle/>
          <a:p>
            <a:r>
              <a:rPr lang="en-US" noProof="0" dirty="0"/>
              <a:t>MULTISTAGING Docker file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6094437-7A03-41AD-83E5-37CD1368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01" y="2770473"/>
            <a:ext cx="4649542" cy="3805646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E51B7E6-9DF5-418B-9346-103EB5FCC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64" y="1606396"/>
            <a:ext cx="5972783" cy="3066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Divides the image building in multiple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generate the bits previously since we can have a stage focused on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Allow to get rid of source files that </a:t>
            </a:r>
            <a:r>
              <a:rPr lang="en-US" dirty="0"/>
              <a:t>are</a:t>
            </a:r>
            <a:r>
              <a:rPr lang="en-US" noProof="0" dirty="0"/>
              <a:t> not needed in later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Resulting</a:t>
            </a:r>
            <a:r>
              <a:rPr lang="en-US" noProof="0" dirty="0"/>
              <a:t> image is lightweight</a:t>
            </a:r>
          </a:p>
          <a:p>
            <a:endParaRPr lang="en-US" noProof="0" dirty="0"/>
          </a:p>
        </p:txBody>
      </p:sp>
      <p:pic>
        <p:nvPicPr>
          <p:cNvPr id="1026" name="Picture 2" descr="Resultado de imagen de multi staging docker">
            <a:extLst>
              <a:ext uri="{FF2B5EF4-FFF2-40B4-BE49-F238E27FC236}">
                <a16:creationId xmlns:a16="http://schemas.microsoft.com/office/drawing/2014/main" id="{63ADD467-16BE-4AAA-8D6E-0A71D6F3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69" y="3654096"/>
            <a:ext cx="3906462" cy="2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0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58E5D86-BF80-4274-A210-7A646892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903" y="509713"/>
            <a:ext cx="9514119" cy="766355"/>
          </a:xfrm>
        </p:spPr>
        <p:txBody>
          <a:bodyPr/>
          <a:lstStyle/>
          <a:p>
            <a:r>
              <a:rPr lang="en-US" noProof="0" dirty="0"/>
              <a:t>MULTIARCH Docker IMAGES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D199E45-618A-48E5-BAC7-450462C9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11" y="1655897"/>
            <a:ext cx="5972783" cy="3066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manifest where it defines the list of platforms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No need to have </a:t>
            </a:r>
            <a:r>
              <a:rPr lang="en-US" dirty="0"/>
              <a:t>multiple</a:t>
            </a:r>
            <a:r>
              <a:rPr lang="en-US" noProof="0" dirty="0"/>
              <a:t> </a:t>
            </a:r>
            <a:r>
              <a:rPr lang="en-US" noProof="0" dirty="0" err="1"/>
              <a:t>dockerfiles</a:t>
            </a:r>
            <a:r>
              <a:rPr lang="en-US" noProof="0" dirty="0"/>
              <a:t> to </a:t>
            </a:r>
            <a:r>
              <a:rPr lang="en-US" dirty="0"/>
              <a:t>embrace different </a:t>
            </a:r>
            <a:r>
              <a:rPr lang="en-US" noProof="0" dirty="0"/>
              <a:t>platforms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engine pulls the image based on the platform it is running</a:t>
            </a:r>
            <a:endParaRPr lang="en-US" noProof="0" dirty="0"/>
          </a:p>
        </p:txBody>
      </p:sp>
      <p:pic>
        <p:nvPicPr>
          <p:cNvPr id="11" name="Picture 2" descr="Resultado de imagen de multi arch docker">
            <a:extLst>
              <a:ext uri="{FF2B5EF4-FFF2-40B4-BE49-F238E27FC236}">
                <a16:creationId xmlns:a16="http://schemas.microsoft.com/office/drawing/2014/main" id="{A5EED2F0-C2DC-4C45-80B3-6D95CDC9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9" y="3590223"/>
            <a:ext cx="5091006" cy="24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8F6D7D9-6683-46DA-ABD4-A27E5DFE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865" y="3590223"/>
            <a:ext cx="3032024" cy="24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DA33A-59E3-4BEC-B00A-A3F6A5C8A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Practice 1: build your own docker image</a:t>
            </a:r>
          </a:p>
        </p:txBody>
      </p:sp>
    </p:spTree>
    <p:extLst>
      <p:ext uri="{BB962C8B-B14F-4D97-AF65-F5344CB8AC3E}">
        <p14:creationId xmlns:p14="http://schemas.microsoft.com/office/powerpoint/2010/main" val="73714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A5CFDB-76E5-466C-A1F7-D533781B3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223" y="2334854"/>
            <a:ext cx="5872820" cy="30833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It is a tool for defining multi-container Docker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It is installed separately from Docker (</a:t>
            </a:r>
            <a:r>
              <a:rPr lang="en-US" noProof="0" dirty="0" err="1"/>
              <a:t>f.i</a:t>
            </a:r>
            <a:r>
              <a:rPr lang="en-US" noProof="0" dirty="0"/>
              <a:t>. currently not installed by default in Azure VM for containers)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Based on the Docker file plus docker-compose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Multiple docker-compose files structure to compose the final desired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7F8CD-1E47-4857-B9C1-2BA30F8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Docker compose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8B6C46-7A10-44B1-BD42-7A19A1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4" y="2334854"/>
            <a:ext cx="4859384" cy="26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B15D4-EE64-439C-BCD6-2902F329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file is docker-</a:t>
            </a:r>
            <a:r>
              <a:rPr lang="en-US" dirty="0" err="1"/>
              <a:t>compose.yml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the more basic information about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Docker-</a:t>
            </a:r>
            <a:r>
              <a:rPr lang="en-US" dirty="0" err="1"/>
              <a:t>compose.override.yml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definition of the environment variables and default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Other files to set values for other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Possibility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of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value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substitution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through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.</a:t>
            </a:r>
            <a:r>
              <a:rPr lang="es-ES" dirty="0" err="1">
                <a:sym typeface="Wingdings" panose="05000000000000000000" pitchFamily="2" charset="2"/>
              </a:rPr>
              <a:t>env</a:t>
            </a:r>
            <a:r>
              <a:rPr lang="es-ES" dirty="0">
                <a:sym typeface="Wingdings" panose="05000000000000000000" pitchFamily="2" charset="2"/>
              </a:rPr>
              <a:t> file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3B8EB-9F5E-4919-BFC3-7D341572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files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B7F963-75AB-4E87-9602-D58E7A77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4007007"/>
            <a:ext cx="34861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6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B15D4-EE64-439C-BCD6-2902F329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Possibility of value substitution through the .</a:t>
            </a:r>
            <a:r>
              <a:rPr lang="en-US" dirty="0" err="1">
                <a:sym typeface="Wingdings" panose="05000000000000000000" pitchFamily="2" charset="2"/>
              </a:rPr>
              <a:t>env</a:t>
            </a:r>
            <a:r>
              <a:rPr lang="en-US" dirty="0">
                <a:sym typeface="Wingdings" panose="05000000000000000000" pitchFamily="2" charset="2"/>
              </a:rPr>
              <a:t> file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3B8EB-9F5E-4919-BFC3-7D341572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substitution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FAF78F-CBA0-434E-84A2-56E2D92D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2" y="5062574"/>
            <a:ext cx="7610475" cy="6286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61709E3-AFD3-499D-BE61-FD162028D863}"/>
              </a:ext>
            </a:extLst>
          </p:cNvPr>
          <p:cNvSpPr txBox="1"/>
          <p:nvPr/>
        </p:nvSpPr>
        <p:spPr>
          <a:xfrm>
            <a:off x="2263952" y="3205288"/>
            <a:ext cx="4400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docker-compose.override.yml</a:t>
            </a:r>
            <a:endParaRPr lang="en-US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23CC94-1BD6-4D8A-AB1E-B74DC73AE06D}"/>
              </a:ext>
            </a:extLst>
          </p:cNvPr>
          <p:cNvSpPr txBox="1"/>
          <p:nvPr/>
        </p:nvSpPr>
        <p:spPr>
          <a:xfrm>
            <a:off x="2287562" y="4722851"/>
            <a:ext cx="4400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" sz="16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</a:t>
            </a:r>
            <a:endParaRPr lang="en-US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C3CB4A2-4E16-46F3-BA93-D8B53B38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52" y="3571746"/>
            <a:ext cx="77057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9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6408A6-102A-4816-BE08-8BC69F69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9B935-713F-47A4-A346-A2FE9F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options</a:t>
            </a:r>
            <a:endParaRPr lang="ca-ES" dirty="0"/>
          </a:p>
        </p:txBody>
      </p:sp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82AF909-53F4-4931-A4C6-0A2FAE43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6" y="2681920"/>
            <a:ext cx="7060542" cy="10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5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DA33A-59E3-4BEC-B00A-A3F6A5C8A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Practice 2: </a:t>
            </a:r>
            <a:r>
              <a:rPr lang="en-US" dirty="0"/>
              <a:t> build and run with docker compose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0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F9A698-0BAD-42DE-BF38-8ED994792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823" y="2629786"/>
            <a:ext cx="5717177" cy="30830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RPC (Remote Procedure Calls) starting with DCE(88) and CORBA(91).</a:t>
            </a:r>
            <a:endParaRPr lang="es-ES" dirty="0"/>
          </a:p>
          <a:p>
            <a:pPr lvl="1"/>
            <a:r>
              <a:rPr lang="en-US" sz="1600" dirty="0"/>
              <a:t>The basic idea was to make remote calls transparent to developers.</a:t>
            </a:r>
            <a:endParaRPr lang="es-ES" sz="1600" dirty="0"/>
          </a:p>
          <a:p>
            <a:pPr lvl="1"/>
            <a:r>
              <a:rPr lang="en-US" sz="1600" dirty="0"/>
              <a:t>No need to pay attention if call is local or not.</a:t>
            </a:r>
            <a:endParaRPr lang="es-ES" sz="1600" dirty="0"/>
          </a:p>
          <a:p>
            <a:pPr lvl="1"/>
            <a:r>
              <a:rPr lang="en-US" sz="1600" dirty="0"/>
              <a:t>Reality: a local call is not the same as a remote call. We should treat them differently.</a:t>
            </a:r>
            <a:endParaRPr lang="es-ES" sz="1600" dirty="0"/>
          </a:p>
          <a:p>
            <a:pPr lvl="1"/>
            <a:r>
              <a:rPr lang="en-US" sz="1600" dirty="0"/>
              <a:t>Coupling between distributed components (in terms of technology, components of the system, </a:t>
            </a:r>
            <a:r>
              <a:rPr lang="en-US" sz="1600" dirty="0" err="1"/>
              <a:t>etc</a:t>
            </a:r>
            <a:r>
              <a:rPr lang="en-US" sz="1600" dirty="0"/>
              <a:t>).</a:t>
            </a:r>
            <a:endParaRPr lang="es-ES" sz="1600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8C8B2-17BA-4DA6-97D7-D41FF903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034E82-A35A-4F96-ADD3-75445A87E5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1A6C72-6B9A-4311-BD2A-FADD7B2D5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37" y="1631380"/>
            <a:ext cx="4316225" cy="41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23AE8-837A-4D06-A9FA-2692E97C3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SOAP (Simple Object Access Protocol) (99). </a:t>
            </a:r>
            <a:endParaRPr lang="es-ES" dirty="0"/>
          </a:p>
          <a:p>
            <a:pPr lvl="1"/>
            <a:r>
              <a:rPr lang="en-US" sz="1600" dirty="0"/>
              <a:t>Invoke object methods over HTTP </a:t>
            </a:r>
            <a:endParaRPr lang="es-ES" sz="1600" dirty="0"/>
          </a:p>
          <a:p>
            <a:pPr lvl="1"/>
            <a:r>
              <a:rPr lang="en-US" sz="1600" dirty="0"/>
              <a:t>Interoperation between systems implemented on different languages.</a:t>
            </a:r>
          </a:p>
          <a:p>
            <a:pPr lvl="1"/>
            <a:r>
              <a:rPr lang="en-US" sz="1600" dirty="0"/>
              <a:t>Not simple protocol: multiple layers, complex XMLs</a:t>
            </a:r>
          </a:p>
          <a:p>
            <a:pPr lvl="1"/>
            <a:r>
              <a:rPr lang="en-US" sz="1600" dirty="0"/>
              <a:t>Still high coupling between services with consumers.</a:t>
            </a:r>
          </a:p>
          <a:p>
            <a:pPr lvl="1"/>
            <a:endParaRPr lang="es-ES" sz="1600" dirty="0"/>
          </a:p>
          <a:p>
            <a:pPr lvl="0"/>
            <a:r>
              <a:rPr lang="en-US" dirty="0"/>
              <a:t>REST</a:t>
            </a:r>
            <a:endParaRPr lang="es-ES" dirty="0"/>
          </a:p>
          <a:p>
            <a:pPr lvl="1"/>
            <a:r>
              <a:rPr lang="en-US" sz="1600" dirty="0"/>
              <a:t>It uses HTTP verbs as defined in specification</a:t>
            </a:r>
          </a:p>
          <a:p>
            <a:pPr lvl="1"/>
            <a:r>
              <a:rPr lang="en-US" sz="1600" dirty="0"/>
              <a:t>It works with resources</a:t>
            </a:r>
          </a:p>
          <a:p>
            <a:pPr lvl="1"/>
            <a:r>
              <a:rPr lang="en-US" sz="1600" dirty="0"/>
              <a:t>Highly decoupled from the consumers</a:t>
            </a:r>
            <a:endParaRPr lang="es-ES" sz="1600" dirty="0"/>
          </a:p>
          <a:p>
            <a:pPr lvl="1"/>
            <a:r>
              <a:rPr lang="en-US" sz="1600" dirty="0"/>
              <a:t>Designed for high scalability (generally lighter than SOAP)</a:t>
            </a:r>
          </a:p>
          <a:p>
            <a:pPr lvl="1"/>
            <a:endParaRPr lang="es-ES" sz="1600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5C3877-A738-4733-B4E1-6C7F8D6C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1037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23AE8-837A-4D06-A9FA-2692E97C3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s-ES" sz="1600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5C3877-A738-4733-B4E1-6C7F8D6C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69684-A0EB-4A33-8FBE-4A8A6B0D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53" y="2253947"/>
            <a:ext cx="5730920" cy="2587776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84C47-9E31-4298-A7A7-39B7F8F2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62" y="3117235"/>
            <a:ext cx="3697423" cy="62353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15FC5-0099-4F55-AD66-FDDCFABAB012}"/>
              </a:ext>
            </a:extLst>
          </p:cNvPr>
          <p:cNvSpPr txBox="1"/>
          <p:nvPr/>
        </p:nvSpPr>
        <p:spPr>
          <a:xfrm>
            <a:off x="6713975" y="3244334"/>
            <a:ext cx="55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82918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23AE8-837A-4D06-A9FA-2692E97C3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s-ES" sz="1600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5C3877-A738-4733-B4E1-6C7F8D6C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15FC5-0099-4F55-AD66-FDDCFABAB012}"/>
              </a:ext>
            </a:extLst>
          </p:cNvPr>
          <p:cNvSpPr txBox="1"/>
          <p:nvPr/>
        </p:nvSpPr>
        <p:spPr>
          <a:xfrm>
            <a:off x="6713975" y="3244334"/>
            <a:ext cx="55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CE70A-E0B4-4BF0-A054-B610180A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4" y="2135111"/>
            <a:ext cx="5676278" cy="25877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0D236-D47A-4CC9-8C10-ADDEBB54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62" y="3012487"/>
            <a:ext cx="4003362" cy="8330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597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B3C48-3893-4347-96BD-E26435312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SOA: from the experiences emerges the term SOA to define a way to design services that collaborate together</a:t>
            </a:r>
            <a:endParaRPr lang="es-ES" dirty="0"/>
          </a:p>
          <a:p>
            <a:pPr lvl="1"/>
            <a:r>
              <a:rPr lang="en-US" sz="1600" dirty="0"/>
              <a:t>Substitute large monolithic apps by a more sensible design for services.</a:t>
            </a:r>
          </a:p>
          <a:p>
            <a:pPr lvl="1"/>
            <a:r>
              <a:rPr lang="en-US" sz="1600" dirty="0"/>
              <a:t>Important improvement but it is presented as theory</a:t>
            </a:r>
            <a:endParaRPr lang="es-ES" sz="1600" dirty="0"/>
          </a:p>
          <a:p>
            <a:pPr lvl="2"/>
            <a:r>
              <a:rPr lang="en-US" sz="1600" dirty="0"/>
              <a:t>Multiple interpretations and implementations, some of them very coupled to vendor. </a:t>
            </a:r>
          </a:p>
          <a:p>
            <a:pPr lvl="2"/>
            <a:r>
              <a:rPr lang="en-US" sz="1600" dirty="0"/>
              <a:t>Example: ESB with a lot of logic</a:t>
            </a:r>
            <a:endParaRPr lang="es-E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5340A4-2315-439C-8F6D-F1FC8BD6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3660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340A4-2315-439C-8F6D-F1FC8BD6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06" y="304394"/>
            <a:ext cx="9514119" cy="766355"/>
          </a:xfrm>
        </p:spPr>
        <p:txBody>
          <a:bodyPr/>
          <a:lstStyle/>
          <a:p>
            <a:r>
              <a:rPr lang="ca-ES" dirty="0" err="1"/>
              <a:t>Some</a:t>
            </a:r>
            <a:r>
              <a:rPr lang="ca-ES" dirty="0"/>
              <a:t> </a:t>
            </a:r>
            <a:r>
              <a:rPr lang="ca-ES" dirty="0" err="1"/>
              <a:t>history</a:t>
            </a:r>
            <a:endParaRPr lang="ca-E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7A0FA3D-3C8E-431A-8AEE-FC6D1B6B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40" y="1165518"/>
            <a:ext cx="5859883" cy="47958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95090-DEE6-45B6-8B93-D670A4A8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15" y="2054309"/>
            <a:ext cx="5094963" cy="2119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21045-3EF8-4F2B-8411-75EFB85D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712" y="862249"/>
            <a:ext cx="5558094" cy="2384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691CF-86DC-485D-8534-F423ED2F7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860" y="3636864"/>
            <a:ext cx="6351181" cy="18441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47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Light">
  <a:themeElements>
    <a:clrScheme name="Plain">
      <a:dk1>
        <a:srgbClr val="17212D"/>
      </a:dk1>
      <a:lt1>
        <a:srgbClr val="E7ECEF"/>
      </a:lt1>
      <a:dk2>
        <a:srgbClr val="17212D"/>
      </a:dk2>
      <a:lt2>
        <a:srgbClr val="E7ECEF"/>
      </a:lt2>
      <a:accent1>
        <a:srgbClr val="07D0FF"/>
      </a:accent1>
      <a:accent2>
        <a:srgbClr val="5697A4"/>
      </a:accent2>
      <a:accent3>
        <a:srgbClr val="92D050"/>
      </a:accent3>
      <a:accent4>
        <a:srgbClr val="17212D"/>
      </a:accent4>
      <a:accent5>
        <a:srgbClr val="61676E"/>
      </a:accent5>
      <a:accent6>
        <a:srgbClr val="91959C"/>
      </a:accent6>
      <a:hlink>
        <a:srgbClr val="00AAD5"/>
      </a:hlink>
      <a:folHlink>
        <a:srgbClr val="0080FF"/>
      </a:folHlink>
    </a:clrScheme>
    <a:fontScheme name="Custom Plain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1440</Words>
  <Application>Microsoft Office PowerPoint</Application>
  <PresentationFormat>Widescreen</PresentationFormat>
  <Paragraphs>197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Helvetica35-Thin</vt:lpstr>
      <vt:lpstr>Open Sans</vt:lpstr>
      <vt:lpstr>Raleway</vt:lpstr>
      <vt:lpstr>Raleway Light</vt:lpstr>
      <vt:lpstr>Wingdings</vt:lpstr>
      <vt:lpstr>ThemeLight</vt:lpstr>
      <vt:lpstr>PowerPoint Presentation</vt:lpstr>
      <vt:lpstr>Ramón Tomás </vt:lpstr>
      <vt:lpstr>PowerPoint Presentation</vt:lpstr>
      <vt:lpstr>Some history</vt:lpstr>
      <vt:lpstr>Some history</vt:lpstr>
      <vt:lpstr>Some history</vt:lpstr>
      <vt:lpstr>Some history</vt:lpstr>
      <vt:lpstr>Some history</vt:lpstr>
      <vt:lpstr>Some history</vt:lpstr>
      <vt:lpstr>Some history</vt:lpstr>
      <vt:lpstr>What are microservices?</vt:lpstr>
      <vt:lpstr>PowerPoint Presentation</vt:lpstr>
      <vt:lpstr>Small</vt:lpstr>
      <vt:lpstr>Small</vt:lpstr>
      <vt:lpstr>Autonomous</vt:lpstr>
      <vt:lpstr>Technology Heterogeneity</vt:lpstr>
      <vt:lpstr>Resilience</vt:lpstr>
      <vt:lpstr>Scaling </vt:lpstr>
      <vt:lpstr>And more…</vt:lpstr>
      <vt:lpstr>All this has a cost</vt:lpstr>
      <vt:lpstr>PowerPoint Presentation</vt:lpstr>
      <vt:lpstr>Introduction</vt:lpstr>
      <vt:lpstr>Container vs Virtual machine</vt:lpstr>
      <vt:lpstr>Container vs virtual machine</vt:lpstr>
      <vt:lpstr>Microservices and containers</vt:lpstr>
      <vt:lpstr>More container usages</vt:lpstr>
      <vt:lpstr>Images</vt:lpstr>
      <vt:lpstr>How to create a new image</vt:lpstr>
      <vt:lpstr>Docker file</vt:lpstr>
      <vt:lpstr>MULTISTAGING Docker file</vt:lpstr>
      <vt:lpstr>MULTIARCH Docker IMAGES</vt:lpstr>
      <vt:lpstr>PowerPoint Presentation</vt:lpstr>
      <vt:lpstr>Docker compose</vt:lpstr>
      <vt:lpstr>Compose files</vt:lpstr>
      <vt:lpstr>Value substitution</vt:lpstr>
      <vt:lpstr>Some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Sanz</dc:creator>
  <cp:lastModifiedBy>David Sanz</cp:lastModifiedBy>
  <cp:revision>142</cp:revision>
  <dcterms:created xsi:type="dcterms:W3CDTF">2017-10-28T16:40:45Z</dcterms:created>
  <dcterms:modified xsi:type="dcterms:W3CDTF">2018-03-05T22:33:35Z</dcterms:modified>
</cp:coreProperties>
</file>